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138"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7/7/2025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7/7/2025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7/7/2025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7/7/2025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7/7/2025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7/7/2025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0" y="3132666"/>
            <a:ext cx="5311775"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132666"/>
            <a:ext cx="5334000"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7/7/2025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E22955-FAAE-EA20-B872-B59CFA3F7B6C}"/>
              </a:ext>
            </a:extLst>
          </p:cNvPr>
          <p:cNvSpPr>
            <a:spLocks noGrp="1"/>
          </p:cNvSpPr>
          <p:nvPr>
            <p:ph type="ctrTitle"/>
          </p:nvPr>
        </p:nvSpPr>
        <p:spPr>
          <a:xfrm>
            <a:off x="1343319" y="1847653"/>
            <a:ext cx="10044260" cy="2422688"/>
          </a:xfrm>
        </p:spPr>
        <p:txBody>
          <a:bodyPr>
            <a:noAutofit/>
          </a:bodyPr>
          <a:lstStyle/>
          <a:p>
            <a:r>
              <a:rPr lang="en-US" sz="4000" i="1" dirty="0">
                <a:solidFill>
                  <a:srgbClr val="002060"/>
                </a:solidFill>
                <a:effectLst/>
                <a:latin typeface="Algerian" panose="04020705040A02060702" pitchFamily="82" charset="0"/>
              </a:rPr>
              <a:t>THE APPROPRIATE CHOICE OF APPROACHES TO PROMOTE CHANGES AND REFORMS IN GREEK SECONDARY SCHOOLS</a:t>
            </a:r>
            <a:endParaRPr lang="el-GR" sz="4000" i="1" dirty="0">
              <a:solidFill>
                <a:srgbClr val="002060"/>
              </a:solidFill>
            </a:endParaRPr>
          </a:p>
        </p:txBody>
      </p:sp>
    </p:spTree>
    <p:extLst>
      <p:ext uri="{BB962C8B-B14F-4D97-AF65-F5344CB8AC3E}">
        <p14:creationId xmlns:p14="http://schemas.microsoft.com/office/powerpoint/2010/main" val="911380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7428C3-85E0-E720-1FB3-81E7C66C07E5}"/>
              </a:ext>
            </a:extLst>
          </p:cNvPr>
          <p:cNvSpPr>
            <a:spLocks noGrp="1"/>
          </p:cNvSpPr>
          <p:nvPr>
            <p:ph type="title"/>
          </p:nvPr>
        </p:nvSpPr>
        <p:spPr>
          <a:xfrm>
            <a:off x="1790700" y="901532"/>
            <a:ext cx="8610600" cy="1293028"/>
          </a:xfrm>
        </p:spPr>
        <p:txBody>
          <a:bodyPr/>
          <a:lstStyle/>
          <a:p>
            <a:pPr algn="ctr"/>
            <a:r>
              <a:rPr lang="en-US" i="1" dirty="0">
                <a:solidFill>
                  <a:srgbClr val="002060"/>
                </a:solidFill>
                <a:latin typeface="Algerian" panose="04020705040A02060702" pitchFamily="82" charset="0"/>
              </a:rPr>
              <a:t>Criticisms and Doubts</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DE07698D-EFF3-5A47-0C1F-3842B612EB3F}"/>
              </a:ext>
            </a:extLst>
          </p:cNvPr>
          <p:cNvSpPr>
            <a:spLocks noGrp="1"/>
          </p:cNvSpPr>
          <p:nvPr>
            <p:ph idx="1"/>
          </p:nvPr>
        </p:nvSpPr>
        <p:spPr>
          <a:xfrm>
            <a:off x="685800" y="2430230"/>
            <a:ext cx="10820400" cy="4024125"/>
          </a:xfrm>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The history of Education records many announcements of changes, innovations and reforms - of smaller or larger scope and extent, both in Greece and abroad</a:t>
            </a:r>
          </a:p>
          <a:p>
            <a:pPr>
              <a:buFont typeface="Wingdings" panose="05000000000000000000" pitchFamily="2" charset="2"/>
              <a:buChar char="Ø"/>
            </a:pPr>
            <a:r>
              <a:rPr lang="en-US" sz="2000" dirty="0">
                <a:solidFill>
                  <a:srgbClr val="0070C0"/>
                </a:solidFill>
                <a:latin typeface="Algerian" panose="04020705040A02060702" pitchFamily="82" charset="0"/>
              </a:rPr>
              <a:t>Their success could be judged in relation to what has been proclaimed and what has been achieved</a:t>
            </a:r>
          </a:p>
          <a:p>
            <a:pPr>
              <a:buFont typeface="Wingdings" panose="05000000000000000000" pitchFamily="2" charset="2"/>
              <a:buChar char="Ø"/>
            </a:pPr>
            <a:r>
              <a:rPr lang="en-US" sz="2000" dirty="0">
                <a:solidFill>
                  <a:srgbClr val="0070C0"/>
                </a:solidFill>
                <a:latin typeface="Algerian" panose="04020705040A02060702" pitchFamily="82" charset="0"/>
              </a:rPr>
              <a:t>The process of educational change is not easy and obviously not always successful</a:t>
            </a:r>
          </a:p>
          <a:p>
            <a:pPr>
              <a:buFont typeface="Wingdings" panose="05000000000000000000" pitchFamily="2" charset="2"/>
              <a:buChar char="Ø"/>
            </a:pPr>
            <a:r>
              <a:rPr lang="en-US" sz="2000" dirty="0">
                <a:solidFill>
                  <a:srgbClr val="0070C0"/>
                </a:solidFill>
                <a:latin typeface="Algerian" panose="04020705040A02060702" pitchFamily="82" charset="0"/>
              </a:rPr>
              <a:t>Sarason (1990) argues that the history of educational reform is filled with failures and disappointments in terms of attempts at change and the goals sought to be achieved</a:t>
            </a:r>
          </a:p>
        </p:txBody>
      </p:sp>
    </p:spTree>
    <p:extLst>
      <p:ext uri="{BB962C8B-B14F-4D97-AF65-F5344CB8AC3E}">
        <p14:creationId xmlns:p14="http://schemas.microsoft.com/office/powerpoint/2010/main" val="3615820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B3AD49-0AFD-AC02-367A-45C5BFDCB523}"/>
              </a:ext>
            </a:extLst>
          </p:cNvPr>
          <p:cNvSpPr>
            <a:spLocks noGrp="1"/>
          </p:cNvSpPr>
          <p:nvPr>
            <p:ph type="title"/>
          </p:nvPr>
        </p:nvSpPr>
        <p:spPr>
          <a:xfrm>
            <a:off x="339365" y="971762"/>
            <a:ext cx="10944520" cy="1293028"/>
          </a:xfrm>
        </p:spPr>
        <p:txBody>
          <a:bodyPr>
            <a:noAutofit/>
          </a:bodyPr>
          <a:lstStyle/>
          <a:p>
            <a:r>
              <a:rPr lang="en-US" i="1" dirty="0">
                <a:solidFill>
                  <a:srgbClr val="002060"/>
                </a:solidFill>
                <a:latin typeface="Algerian" panose="04020705040A02060702" pitchFamily="82" charset="0"/>
              </a:rPr>
              <a:t>reasons that seem to hinder the implementation of attempted changes</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CD522BEC-3CEF-C8C6-C81C-CD3C20188071}"/>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Wrong vision and goals or not well formulated</a:t>
            </a:r>
          </a:p>
          <a:p>
            <a:pPr>
              <a:buFont typeface="Wingdings" panose="05000000000000000000" pitchFamily="2" charset="2"/>
              <a:buChar char="Ø"/>
            </a:pPr>
            <a:r>
              <a:rPr lang="en-US" sz="2000" dirty="0">
                <a:solidFill>
                  <a:srgbClr val="0070C0"/>
                </a:solidFill>
                <a:latin typeface="Algerian" panose="04020705040A02060702" pitchFamily="82" charset="0"/>
              </a:rPr>
              <a:t>Insufficient information to those involved and poor communication with them</a:t>
            </a:r>
          </a:p>
          <a:p>
            <a:pPr>
              <a:buFont typeface="Wingdings" panose="05000000000000000000" pitchFamily="2" charset="2"/>
              <a:buChar char="Ø"/>
            </a:pPr>
            <a:r>
              <a:rPr lang="en-US" sz="2000" dirty="0">
                <a:solidFill>
                  <a:srgbClr val="0070C0"/>
                </a:solidFill>
                <a:latin typeface="Algerian" panose="04020705040A02060702" pitchFamily="82" charset="0"/>
              </a:rPr>
              <a:t>The benefits of Change for those involved are not understood</a:t>
            </a:r>
          </a:p>
          <a:p>
            <a:pPr>
              <a:buFont typeface="Wingdings" panose="05000000000000000000" pitchFamily="2" charset="2"/>
              <a:buChar char="Ø"/>
            </a:pPr>
            <a:r>
              <a:rPr lang="en-US" sz="2000" dirty="0">
                <a:solidFill>
                  <a:srgbClr val="0070C0"/>
                </a:solidFill>
                <a:latin typeface="Algerian" panose="04020705040A02060702" pitchFamily="82" charset="0"/>
              </a:rPr>
              <a:t>Too much focus on the technical aspects of the attempted change instead of on the people and the benefits of implementing it</a:t>
            </a:r>
          </a:p>
          <a:p>
            <a:pPr>
              <a:buFont typeface="Wingdings" panose="05000000000000000000" pitchFamily="2" charset="2"/>
              <a:buChar char="Ø"/>
            </a:pPr>
            <a:r>
              <a:rPr lang="en-US" sz="2000" dirty="0">
                <a:solidFill>
                  <a:srgbClr val="0070C0"/>
                </a:solidFill>
                <a:latin typeface="Algerian" panose="04020705040A02060702" pitchFamily="82" charset="0"/>
              </a:rPr>
              <a:t>Initial problems and reactions are not identified and addressed in a timely and appropriate manner, resulting in the project being derailed</a:t>
            </a:r>
          </a:p>
          <a:p>
            <a:pPr>
              <a:buFont typeface="Wingdings" panose="05000000000000000000" pitchFamily="2" charset="2"/>
              <a:buChar char="Ø"/>
            </a:pPr>
            <a:r>
              <a:rPr lang="en-US" sz="2000" dirty="0">
                <a:solidFill>
                  <a:srgbClr val="0070C0"/>
                </a:solidFill>
                <a:latin typeface="Algerian" panose="04020705040A02060702" pitchFamily="82" charset="0"/>
              </a:rPr>
              <a:t>The culture and specificities of the Organization/School are not taken into account</a:t>
            </a:r>
          </a:p>
          <a:p>
            <a:pPr>
              <a:buFont typeface="Wingdings" panose="05000000000000000000" pitchFamily="2" charset="2"/>
              <a:buChar char="Ø"/>
            </a:pPr>
            <a:r>
              <a:rPr lang="en-US" sz="2000" dirty="0">
                <a:solidFill>
                  <a:srgbClr val="0070C0"/>
                </a:solidFill>
                <a:latin typeface="Algerian" panose="04020705040A02060702" pitchFamily="82" charset="0"/>
              </a:rPr>
              <a:t>The individual procedures have not been extensively processed and therefore have not been adequately designed</a:t>
            </a:r>
            <a:endParaRPr lang="el-GR" sz="2000" dirty="0">
              <a:solidFill>
                <a:srgbClr val="0070C0"/>
              </a:solidFill>
            </a:endParaRPr>
          </a:p>
        </p:txBody>
      </p:sp>
    </p:spTree>
    <p:extLst>
      <p:ext uri="{BB962C8B-B14F-4D97-AF65-F5344CB8AC3E}">
        <p14:creationId xmlns:p14="http://schemas.microsoft.com/office/powerpoint/2010/main" val="219135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223274DC-C21B-840F-F658-48DB74662FD1}"/>
              </a:ext>
            </a:extLst>
          </p:cNvPr>
          <p:cNvSpPr>
            <a:spLocks noGrp="1"/>
          </p:cNvSpPr>
          <p:nvPr>
            <p:ph idx="1"/>
          </p:nvPr>
        </p:nvSpPr>
        <p:spPr>
          <a:xfrm>
            <a:off x="1175994" y="1958255"/>
            <a:ext cx="10820400" cy="4024313"/>
          </a:xfrm>
        </p:spPr>
        <p:txBody>
          <a:bodyPr>
            <a:normAutofit/>
          </a:bodyPr>
          <a:lstStyle/>
          <a:p>
            <a:pPr marL="0" indent="0">
              <a:buNone/>
            </a:pPr>
            <a:r>
              <a:rPr lang="en-US" sz="4000" dirty="0">
                <a:solidFill>
                  <a:srgbClr val="0070C0"/>
                </a:solidFill>
                <a:latin typeface="Algerian" panose="04020705040A02060702" pitchFamily="82" charset="0"/>
              </a:rPr>
              <a:t>Fullan (2016) notes that Changes in Education usually fail because the right people are not chosen to promote them, or because “the wrong drivers-policies are chosen to change the entire system”</a:t>
            </a:r>
            <a:endParaRPr lang="el-GR" sz="4000" dirty="0">
              <a:solidFill>
                <a:srgbClr val="0070C0"/>
              </a:solidFill>
            </a:endParaRPr>
          </a:p>
        </p:txBody>
      </p:sp>
    </p:spTree>
    <p:extLst>
      <p:ext uri="{BB962C8B-B14F-4D97-AF65-F5344CB8AC3E}">
        <p14:creationId xmlns:p14="http://schemas.microsoft.com/office/powerpoint/2010/main" val="185468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8566B69-3BCE-AF94-F95C-46085190D731}"/>
              </a:ext>
            </a:extLst>
          </p:cNvPr>
          <p:cNvSpPr>
            <a:spLocks noGrp="1"/>
          </p:cNvSpPr>
          <p:nvPr>
            <p:ph idx="1"/>
          </p:nvPr>
        </p:nvSpPr>
        <p:spPr>
          <a:xfrm>
            <a:off x="930897" y="1515830"/>
            <a:ext cx="10820400" cy="4024125"/>
          </a:xfrm>
        </p:spPr>
        <p:txBody>
          <a:bodyPr>
            <a:noAutofit/>
          </a:bodyPr>
          <a:lstStyle/>
          <a:p>
            <a:pPr marL="0" indent="0">
              <a:buNone/>
            </a:pPr>
            <a:r>
              <a:rPr lang="en-US" sz="4000" dirty="0">
                <a:solidFill>
                  <a:srgbClr val="0070C0"/>
                </a:solidFill>
                <a:latin typeface="Algerian" panose="04020705040A02060702" pitchFamily="82" charset="0"/>
              </a:rPr>
              <a:t>Pogrow (1996) believes that "those who want to play the role of the Reformer" need to be reformed to avoid the recurring fact that Educational Reforms almost always make things worse, while, and this is perhaps the worst, having already slandered the very idea or necessity of reform in the meantime</a:t>
            </a:r>
            <a:endParaRPr lang="el-GR" sz="4000" dirty="0">
              <a:solidFill>
                <a:srgbClr val="0070C0"/>
              </a:solidFill>
            </a:endParaRPr>
          </a:p>
        </p:txBody>
      </p:sp>
    </p:spTree>
    <p:extLst>
      <p:ext uri="{BB962C8B-B14F-4D97-AF65-F5344CB8AC3E}">
        <p14:creationId xmlns:p14="http://schemas.microsoft.com/office/powerpoint/2010/main" val="210643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56B17F64-B08B-BA8C-0A7D-27D78E50E79B}"/>
              </a:ext>
            </a:extLst>
          </p:cNvPr>
          <p:cNvSpPr>
            <a:spLocks noGrp="1"/>
          </p:cNvSpPr>
          <p:nvPr>
            <p:ph idx="1"/>
          </p:nvPr>
        </p:nvSpPr>
        <p:spPr>
          <a:xfrm>
            <a:off x="1091153" y="1326659"/>
            <a:ext cx="10820400" cy="4024313"/>
          </a:xfrm>
        </p:spPr>
        <p:txBody>
          <a:bodyPr>
            <a:noAutofit/>
          </a:bodyPr>
          <a:lstStyle/>
          <a:p>
            <a:pPr marL="0" indent="0">
              <a:buNone/>
            </a:pPr>
            <a:r>
              <a:rPr lang="en-US" sz="4000" dirty="0">
                <a:solidFill>
                  <a:srgbClr val="0070C0"/>
                </a:solidFill>
                <a:latin typeface="Algerian" panose="04020705040A02060702" pitchFamily="82" charset="0"/>
              </a:rPr>
              <a:t>Hargreaves (1994) argues that it is wrong to expect school reform "through controls and agreements with bureaucratic mechanisms" and that "teachers themselves must enter the process of change and improvement" as it has been proven time and time again that "the imposition of procedures from above generally does not lead to success"</a:t>
            </a:r>
            <a:endParaRPr lang="el-GR" sz="4000" dirty="0">
              <a:solidFill>
                <a:srgbClr val="0070C0"/>
              </a:solidFill>
            </a:endParaRPr>
          </a:p>
        </p:txBody>
      </p:sp>
    </p:spTree>
    <p:extLst>
      <p:ext uri="{BB962C8B-B14F-4D97-AF65-F5344CB8AC3E}">
        <p14:creationId xmlns:p14="http://schemas.microsoft.com/office/powerpoint/2010/main" val="2546469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41D1C7-F1F6-4872-2E33-64458E4B27CB}"/>
              </a:ext>
            </a:extLst>
          </p:cNvPr>
          <p:cNvSpPr>
            <a:spLocks noGrp="1"/>
          </p:cNvSpPr>
          <p:nvPr>
            <p:ph type="title"/>
          </p:nvPr>
        </p:nvSpPr>
        <p:spPr>
          <a:xfrm>
            <a:off x="1434445" y="981190"/>
            <a:ext cx="8610600" cy="1293028"/>
          </a:xfrm>
        </p:spPr>
        <p:txBody>
          <a:bodyPr/>
          <a:lstStyle/>
          <a:p>
            <a:pPr algn="ctr"/>
            <a:r>
              <a:rPr lang="en-US" i="1" dirty="0">
                <a:solidFill>
                  <a:srgbClr val="002060"/>
                </a:solidFill>
                <a:latin typeface="Algerian" panose="04020705040A02060702" pitchFamily="82" charset="0"/>
              </a:rPr>
              <a:t>Summary</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B6658579-8D9E-D015-AAC6-DA35518C8C16}"/>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The aim of this PRESENTATION was to briefly present the theoretical framework for promoting Changes/innovations/reforms in SECONDARY Education, as recorded in the literature, with reference to approaches of the most basic STRATEGIES that have been proposed from time to time, as well as to the role of the Leader in an educational Organization/school</a:t>
            </a:r>
          </a:p>
          <a:p>
            <a:pPr>
              <a:buFont typeface="Wingdings" panose="05000000000000000000" pitchFamily="2" charset="2"/>
              <a:buChar char="Ø"/>
            </a:pPr>
            <a:r>
              <a:rPr lang="en-US" sz="2000" dirty="0">
                <a:solidFill>
                  <a:srgbClr val="0070C0"/>
                </a:solidFill>
                <a:latin typeface="Algerian" panose="04020705040A02060702" pitchFamily="82" charset="0"/>
              </a:rPr>
              <a:t>in this PRESENTATION you learned :</a:t>
            </a:r>
          </a:p>
          <a:p>
            <a:pPr marL="0" indent="0">
              <a:buNone/>
            </a:pPr>
            <a:r>
              <a:rPr lang="en-US" sz="2000" dirty="0">
                <a:solidFill>
                  <a:srgbClr val="0070C0"/>
                </a:solidFill>
                <a:latin typeface="Algerian" panose="04020705040A02060702" pitchFamily="82" charset="0"/>
              </a:rPr>
              <a:t>	</a:t>
            </a:r>
            <a:r>
              <a:rPr lang="en-US" sz="2000" i="1" dirty="0">
                <a:solidFill>
                  <a:srgbClr val="0070C0"/>
                </a:solidFill>
                <a:latin typeface="Algerian" panose="04020705040A02060702" pitchFamily="82" charset="0"/>
              </a:rPr>
              <a:t>Some basic strategies for promoting educational innovation and 	change</a:t>
            </a:r>
          </a:p>
          <a:p>
            <a:pPr marL="0" indent="0">
              <a:buNone/>
            </a:pPr>
            <a:r>
              <a:rPr lang="en-US" sz="2000" i="1" dirty="0">
                <a:solidFill>
                  <a:srgbClr val="0070C0"/>
                </a:solidFill>
                <a:latin typeface="Algerian" panose="04020705040A02060702" pitchFamily="82" charset="0"/>
              </a:rPr>
              <a:t>	The role of the leader/principal of a SECONDARY school unit in the 	process of promoting changes</a:t>
            </a:r>
          </a:p>
          <a:p>
            <a:pPr marL="0" indent="0">
              <a:buNone/>
            </a:pPr>
            <a:r>
              <a:rPr lang="en-US" sz="2000" i="1" dirty="0">
                <a:solidFill>
                  <a:srgbClr val="0070C0"/>
                </a:solidFill>
                <a:latin typeface="Algerian" panose="04020705040A02060702" pitchFamily="82" charset="0"/>
              </a:rPr>
              <a:t>	The conditions in a school unit that favor or hinder the process of 	promoting a change or innovation</a:t>
            </a:r>
          </a:p>
          <a:p>
            <a:pPr>
              <a:buFont typeface="Wingdings" panose="05000000000000000000" pitchFamily="2" charset="2"/>
              <a:buChar char="Ø"/>
            </a:pPr>
            <a:endParaRPr lang="en-US" sz="2000" dirty="0">
              <a:solidFill>
                <a:srgbClr val="0070C0"/>
              </a:solidFill>
              <a:latin typeface="Algerian" panose="04020705040A02060702" pitchFamily="82" charset="0"/>
            </a:endParaRPr>
          </a:p>
          <a:p>
            <a:pPr>
              <a:buFont typeface="Wingdings" panose="05000000000000000000" pitchFamily="2" charset="2"/>
              <a:buChar char="Ø"/>
            </a:pPr>
            <a:endParaRPr lang="el-GR" sz="2000" dirty="0">
              <a:solidFill>
                <a:srgbClr val="0070C0"/>
              </a:solidFill>
            </a:endParaRPr>
          </a:p>
        </p:txBody>
      </p:sp>
    </p:spTree>
    <p:extLst>
      <p:ext uri="{BB962C8B-B14F-4D97-AF65-F5344CB8AC3E}">
        <p14:creationId xmlns:p14="http://schemas.microsoft.com/office/powerpoint/2010/main" val="124326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6AF64B-006E-C45B-BE43-75CFD2CE04A6}"/>
              </a:ext>
            </a:extLst>
          </p:cNvPr>
          <p:cNvSpPr>
            <a:spLocks noGrp="1"/>
          </p:cNvSpPr>
          <p:nvPr>
            <p:ph type="title"/>
          </p:nvPr>
        </p:nvSpPr>
        <p:spPr>
          <a:xfrm>
            <a:off x="1321324" y="901532"/>
            <a:ext cx="8610600" cy="1293028"/>
          </a:xfrm>
        </p:spPr>
        <p:txBody>
          <a:bodyPr>
            <a:normAutofit/>
          </a:bodyPr>
          <a:lstStyle/>
          <a:p>
            <a:pPr algn="ctr"/>
            <a:r>
              <a:rPr lang="en-US" b="1" i="1" dirty="0">
                <a:solidFill>
                  <a:srgbClr val="002060"/>
                </a:solidFill>
                <a:latin typeface="Times New Roman" panose="02020603050405020304" pitchFamily="18" charset="0"/>
                <a:cs typeface="Times New Roman" panose="02020603050405020304" pitchFamily="18" charset="0"/>
              </a:rPr>
              <a:t>BIBLIOGRAPHY</a:t>
            </a:r>
            <a:endParaRPr lang="el-GR" b="1" i="1" dirty="0">
              <a:solidFill>
                <a:srgbClr val="00206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7D30DDE0-CB41-6C9C-8B08-09F8DD8C879B}"/>
              </a:ext>
            </a:extLst>
          </p:cNvPr>
          <p:cNvSpPr>
            <a:spLocks noGrp="1"/>
          </p:cNvSpPr>
          <p:nvPr>
            <p:ph idx="1"/>
          </p:nvPr>
        </p:nvSpPr>
        <p:spPr>
          <a:xfrm>
            <a:off x="685800" y="2090865"/>
            <a:ext cx="10820400" cy="4024125"/>
          </a:xfrm>
        </p:spPr>
        <p:txBody>
          <a:bodyPr>
            <a:noAutofit/>
          </a:bodyPr>
          <a:lstStyle/>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Ely, D. P.,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(1990). Conditions that facilitate the implementation of educational technology innovations.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Journal of Research on Computing in Education</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23 (2), 298-305.</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Fullan, M.,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(2016).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The new meaning of change</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New York: Teacher Collage.</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Fullan, M., Cuttress, C., &amp; Kilcher, A.,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(2005). Eight forces for leaders of change.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Journal of Staff Development</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26(4), 54. </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Hargreaves, A.</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(1994). Restructuring restructuring: Postmodernity and the prospects for educational change.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Journal of Education Policy</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9(1), 47-65.</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Pogrow, S.,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(1996). Reforming the wannabe reformers.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Phi Delta Kappan</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77</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(10), 656. </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Rogers, M.E.,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(1995).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Diffusion Of Innovations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(4th ed.). New York: The Free Press. </a:t>
            </a:r>
          </a:p>
          <a:p>
            <a:pPr marL="0" indent="0">
              <a:buNone/>
            </a:pPr>
            <a:r>
              <a:rPr lang="en-US" sz="2000" b="1" i="0" u="none" strike="noStrike" baseline="0" dirty="0">
                <a:solidFill>
                  <a:srgbClr val="0070C0"/>
                </a:solidFill>
                <a:latin typeface="Times New Roman" panose="02020603050405020304" pitchFamily="18" charset="0"/>
                <a:cs typeface="Times New Roman" panose="02020603050405020304" pitchFamily="18" charset="0"/>
              </a:rPr>
              <a:t>Sarason, B. S., </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(1990). </a:t>
            </a:r>
            <a:r>
              <a:rPr lang="en-US" sz="2000" b="0" i="1" u="none" strike="noStrike" baseline="0" dirty="0">
                <a:solidFill>
                  <a:srgbClr val="0070C0"/>
                </a:solidFill>
                <a:latin typeface="Times New Roman" panose="02020603050405020304" pitchFamily="18" charset="0"/>
                <a:cs typeface="Times New Roman" panose="02020603050405020304" pitchFamily="18" charset="0"/>
              </a:rPr>
              <a:t>The Predictable Failure of Educational Reform: Can We Change Course before It's Too Late?</a:t>
            </a:r>
            <a:r>
              <a:rPr lang="en-US" sz="2000" b="0" i="0" u="none" strike="noStrike" baseline="0" dirty="0">
                <a:solidFill>
                  <a:srgbClr val="0070C0"/>
                </a:solidFill>
                <a:latin typeface="Times New Roman" panose="02020603050405020304" pitchFamily="18" charset="0"/>
                <a:cs typeface="Times New Roman" panose="02020603050405020304" pitchFamily="18" charset="0"/>
              </a:rPr>
              <a:t>, The Jossey-Bass Education Series and the Jossey-Bass Social and Behavioral Science Series. </a:t>
            </a:r>
          </a:p>
          <a:p>
            <a:pPr marL="0" indent="0">
              <a:buNone/>
            </a:pPr>
            <a:endParaRPr lang="el-GR"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436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1247BA-EA9B-E534-D416-08E9D6888B1A}"/>
              </a:ext>
            </a:extLst>
          </p:cNvPr>
          <p:cNvSpPr>
            <a:spLocks noGrp="1"/>
          </p:cNvSpPr>
          <p:nvPr>
            <p:ph type="title"/>
          </p:nvPr>
        </p:nvSpPr>
        <p:spPr>
          <a:xfrm>
            <a:off x="1594701" y="736093"/>
            <a:ext cx="8610600" cy="1293028"/>
          </a:xfrm>
        </p:spPr>
        <p:txBody>
          <a:bodyPr>
            <a:normAutofit/>
          </a:bodyPr>
          <a:lstStyle/>
          <a:p>
            <a:pPr algn="ctr"/>
            <a:r>
              <a:rPr lang="en-US" i="1" dirty="0">
                <a:solidFill>
                  <a:srgbClr val="002060"/>
                </a:solidFill>
                <a:effectLst/>
                <a:latin typeface="Algerian" panose="04020705040A02060702" pitchFamily="82" charset="0"/>
              </a:rPr>
              <a:t>The Role of Leadership</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171325D6-A363-5A7F-7640-50FC886BD7E6}"/>
              </a:ext>
            </a:extLst>
          </p:cNvPr>
          <p:cNvSpPr>
            <a:spLocks noGrp="1"/>
          </p:cNvSpPr>
          <p:nvPr>
            <p:ph idx="1"/>
          </p:nvPr>
        </p:nvSpPr>
        <p:spPr>
          <a:xfrm>
            <a:off x="685800" y="2307681"/>
            <a:ext cx="10820400" cy="4024125"/>
          </a:xfrm>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Responsible and capable LEADER</a:t>
            </a:r>
          </a:p>
          <a:p>
            <a:pPr>
              <a:buFont typeface="Wingdings" panose="05000000000000000000" pitchFamily="2" charset="2"/>
              <a:buChar char="Ø"/>
            </a:pPr>
            <a:r>
              <a:rPr lang="en-US" sz="2000" dirty="0">
                <a:solidFill>
                  <a:srgbClr val="0070C0"/>
                </a:solidFill>
                <a:latin typeface="Algerian" panose="04020705040A02060702" pitchFamily="82" charset="0"/>
              </a:rPr>
              <a:t>LEADER HAS TO Accept and TO BE convinced of the aims and objectives of the change</a:t>
            </a:r>
          </a:p>
          <a:p>
            <a:pPr>
              <a:buFont typeface="Wingdings" panose="05000000000000000000" pitchFamily="2" charset="2"/>
              <a:buChar char="Ø"/>
            </a:pPr>
            <a:r>
              <a:rPr lang="en-US" sz="2000" dirty="0">
                <a:solidFill>
                  <a:srgbClr val="0070C0"/>
                </a:solidFill>
                <a:latin typeface="Algerian" panose="04020705040A02060702" pitchFamily="82" charset="0"/>
              </a:rPr>
              <a:t>ReadINESS OF LEADER to take on the promotion of the entire project</a:t>
            </a:r>
          </a:p>
          <a:p>
            <a:pPr>
              <a:buFont typeface="Wingdings" panose="05000000000000000000" pitchFamily="2" charset="2"/>
              <a:buChar char="Ø"/>
            </a:pPr>
            <a:r>
              <a:rPr lang="en-US" sz="2000" b="0" i="0" dirty="0">
                <a:solidFill>
                  <a:srgbClr val="0070C0"/>
                </a:solidFill>
                <a:effectLst/>
                <a:latin typeface="Algerian" panose="04020705040A02060702" pitchFamily="82" charset="0"/>
              </a:rPr>
              <a:t>LEADER’S CompetenCY, so that it can promote the relevant processes</a:t>
            </a:r>
            <a:endParaRPr lang="el-GR" sz="2000" b="0" i="0" dirty="0">
              <a:solidFill>
                <a:srgbClr val="0070C0"/>
              </a:solidFill>
              <a:effectLst/>
              <a:latin typeface="Algerian" panose="04020705040A02060702" pitchFamily="82" charset="0"/>
            </a:endParaRPr>
          </a:p>
          <a:p>
            <a:pPr>
              <a:buFont typeface="Wingdings" panose="05000000000000000000" pitchFamily="2" charset="2"/>
              <a:buChar char="Ø"/>
            </a:pPr>
            <a:r>
              <a:rPr lang="en-US" sz="2000" b="0" i="0" dirty="0">
                <a:solidFill>
                  <a:srgbClr val="0070C0"/>
                </a:solidFill>
                <a:effectLst/>
                <a:latin typeface="Algerian" panose="04020705040A02060702" pitchFamily="82" charset="0"/>
              </a:rPr>
              <a:t>Leader's ability to appropriately manage</a:t>
            </a:r>
            <a:r>
              <a:rPr lang="el-GR" sz="2000" b="0" i="0" dirty="0">
                <a:solidFill>
                  <a:srgbClr val="0070C0"/>
                </a:solidFill>
                <a:effectLst/>
                <a:latin typeface="Algerian" panose="04020705040A02060702" pitchFamily="82" charset="0"/>
              </a:rPr>
              <a:t> </a:t>
            </a:r>
            <a:r>
              <a:rPr lang="en-US" sz="2000" b="0" i="0" dirty="0">
                <a:solidFill>
                  <a:srgbClr val="0070C0"/>
                </a:solidFill>
                <a:effectLst/>
                <a:latin typeface="Algerian" panose="04020705040A02060702" pitchFamily="82" charset="0"/>
              </a:rPr>
              <a:t>THE POSSIBLE RESISTANCE, REACTION, GENERAL CHAOTIC SITUATION OF HIS/HER SUBORDINATES, AT THE EARLY STAGES OF THE TRANSITION FROM THE OLD TO THE NEW</a:t>
            </a:r>
          </a:p>
          <a:p>
            <a:pPr>
              <a:buFont typeface="Wingdings" panose="05000000000000000000" pitchFamily="2" charset="2"/>
              <a:buChar char="Ø"/>
            </a:pPr>
            <a:r>
              <a:rPr lang="en-US" sz="2000" dirty="0">
                <a:solidFill>
                  <a:srgbClr val="0070C0"/>
                </a:solidFill>
                <a:latin typeface="Algerian" panose="04020705040A02060702" pitchFamily="82" charset="0"/>
              </a:rPr>
              <a:t>Leadership plan to deal with other possible reactions from school context (Reactions from parents or from local community or from the hierarchy)</a:t>
            </a:r>
          </a:p>
          <a:p>
            <a:pPr>
              <a:buFont typeface="Wingdings" panose="05000000000000000000" pitchFamily="2" charset="2"/>
              <a:buChar char="Ø"/>
            </a:pPr>
            <a:endParaRPr lang="en-US" sz="2000" b="0" i="0" dirty="0">
              <a:solidFill>
                <a:srgbClr val="0070C0"/>
              </a:solidFill>
              <a:effectLst/>
              <a:latin typeface="Algerian" panose="04020705040A02060702" pitchFamily="82" charset="0"/>
            </a:endParaRPr>
          </a:p>
          <a:p>
            <a:pPr>
              <a:buFont typeface="Wingdings" panose="05000000000000000000" pitchFamily="2" charset="2"/>
              <a:buChar char="Ø"/>
            </a:pPr>
            <a:endParaRPr lang="el-GR" sz="2000" dirty="0">
              <a:solidFill>
                <a:srgbClr val="0070C0"/>
              </a:solidFill>
            </a:endParaRPr>
          </a:p>
        </p:txBody>
      </p:sp>
    </p:spTree>
    <p:extLst>
      <p:ext uri="{BB962C8B-B14F-4D97-AF65-F5344CB8AC3E}">
        <p14:creationId xmlns:p14="http://schemas.microsoft.com/office/powerpoint/2010/main" val="352563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36EF09-E2A4-F843-8F4B-100F74148340}"/>
              </a:ext>
            </a:extLst>
          </p:cNvPr>
          <p:cNvSpPr>
            <a:spLocks noGrp="1"/>
          </p:cNvSpPr>
          <p:nvPr>
            <p:ph type="title"/>
          </p:nvPr>
        </p:nvSpPr>
        <p:spPr>
          <a:xfrm>
            <a:off x="1630836" y="901532"/>
            <a:ext cx="11081994" cy="1293028"/>
          </a:xfrm>
        </p:spPr>
        <p:txBody>
          <a:bodyPr>
            <a:noAutofit/>
          </a:bodyPr>
          <a:lstStyle/>
          <a:p>
            <a:pPr algn="ctr"/>
            <a:r>
              <a:rPr lang="en-US" i="1" dirty="0">
                <a:solidFill>
                  <a:srgbClr val="002060"/>
                </a:solidFill>
                <a:latin typeface="Algerian" panose="04020705040A02060702" pitchFamily="82" charset="0"/>
              </a:rPr>
              <a:t>Other factors that determine the choice of the appropriate approach</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F25B7C17-74FA-2F39-C6A0-0D2DF2FE81D1}"/>
              </a:ext>
            </a:extLst>
          </p:cNvPr>
          <p:cNvSpPr>
            <a:spLocks noGrp="1"/>
          </p:cNvSpPr>
          <p:nvPr>
            <p:ph idx="1"/>
          </p:nvPr>
        </p:nvSpPr>
        <p:spPr>
          <a:xfrm>
            <a:off x="685800" y="2651378"/>
            <a:ext cx="10820400" cy="4024125"/>
          </a:xfrm>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Clearly articulated purpose and vision of change</a:t>
            </a:r>
          </a:p>
          <a:p>
            <a:pPr>
              <a:buFont typeface="Wingdings" panose="05000000000000000000" pitchFamily="2" charset="2"/>
              <a:buChar char="Ø"/>
            </a:pPr>
            <a:r>
              <a:rPr lang="en-US" sz="2000" dirty="0">
                <a:solidFill>
                  <a:srgbClr val="0070C0"/>
                </a:solidFill>
                <a:latin typeface="Algerian" panose="04020705040A02060702" pitchFamily="82" charset="0"/>
              </a:rPr>
              <a:t>Appropriate announcement time and implementation duration</a:t>
            </a:r>
          </a:p>
          <a:p>
            <a:pPr>
              <a:buFont typeface="Wingdings" panose="05000000000000000000" pitchFamily="2" charset="2"/>
              <a:buChar char="Ø"/>
            </a:pPr>
            <a:r>
              <a:rPr lang="en-US" sz="2000" dirty="0">
                <a:solidFill>
                  <a:srgbClr val="0070C0"/>
                </a:solidFill>
                <a:latin typeface="Algerian" panose="04020705040A02060702" pitchFamily="82" charset="0"/>
              </a:rPr>
              <a:t>Take into account the culture of the Organization and the group of people on whom any change will be implemented</a:t>
            </a:r>
          </a:p>
          <a:p>
            <a:pPr>
              <a:buFont typeface="Wingdings" panose="05000000000000000000" pitchFamily="2" charset="2"/>
              <a:buChar char="Ø"/>
            </a:pPr>
            <a:r>
              <a:rPr lang="en-US" sz="2000" dirty="0">
                <a:solidFill>
                  <a:srgbClr val="0070C0"/>
                </a:solidFill>
                <a:latin typeface="Algerian" panose="04020705040A02060702" pitchFamily="82" charset="0"/>
              </a:rPr>
              <a:t>To make some benefits - any gains from the successful promotion of change - perceptible and visible</a:t>
            </a:r>
          </a:p>
          <a:p>
            <a:pPr>
              <a:buFont typeface="Wingdings" panose="05000000000000000000" pitchFamily="2" charset="2"/>
              <a:buChar char="Ø"/>
            </a:pPr>
            <a:r>
              <a:rPr lang="en-US" sz="2000" dirty="0">
                <a:solidFill>
                  <a:srgbClr val="0070C0"/>
                </a:solidFill>
                <a:latin typeface="Algerian" panose="04020705040A02060702" pitchFamily="82" charset="0"/>
              </a:rPr>
              <a:t>Developing communication and information relationships with those who will be involved</a:t>
            </a:r>
            <a:endParaRPr lang="el-GR" sz="2000" dirty="0">
              <a:solidFill>
                <a:srgbClr val="0070C0"/>
              </a:solidFill>
            </a:endParaRPr>
          </a:p>
        </p:txBody>
      </p:sp>
    </p:spTree>
    <p:extLst>
      <p:ext uri="{BB962C8B-B14F-4D97-AF65-F5344CB8AC3E}">
        <p14:creationId xmlns:p14="http://schemas.microsoft.com/office/powerpoint/2010/main" val="26541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5C547B9-2605-05C8-9F50-D9BAFE864E4C}"/>
              </a:ext>
            </a:extLst>
          </p:cNvPr>
          <p:cNvSpPr>
            <a:spLocks noGrp="1"/>
          </p:cNvSpPr>
          <p:nvPr>
            <p:ph idx="1"/>
          </p:nvPr>
        </p:nvSpPr>
        <p:spPr>
          <a:xfrm>
            <a:off x="685800" y="2533925"/>
            <a:ext cx="10820400" cy="4024125"/>
          </a:xfrm>
        </p:spPr>
        <p:txBody>
          <a:bodyPr/>
          <a:lstStyle/>
          <a:p>
            <a:pPr algn="ctr">
              <a:buFont typeface="Wingdings" panose="05000000000000000000" pitchFamily="2" charset="2"/>
              <a:buChar char="Ø"/>
            </a:pPr>
            <a:r>
              <a:rPr lang="en-US" sz="2400" dirty="0">
                <a:solidFill>
                  <a:srgbClr val="0070C0"/>
                </a:solidFill>
                <a:latin typeface="Algerian" panose="04020705040A02060702" pitchFamily="82" charset="0"/>
              </a:rPr>
              <a:t>There is no surefire recipe for success that can be followed faithfully and the implementation of the attempted Change will be successful</a:t>
            </a:r>
          </a:p>
          <a:p>
            <a:pPr algn="ctr">
              <a:buFont typeface="Wingdings" panose="05000000000000000000" pitchFamily="2" charset="2"/>
              <a:buChar char="Ø"/>
            </a:pPr>
            <a:r>
              <a:rPr lang="en-US" sz="2400" dirty="0">
                <a:solidFill>
                  <a:srgbClr val="0070C0"/>
                </a:solidFill>
                <a:latin typeface="Algerian" panose="04020705040A02060702" pitchFamily="82" charset="0"/>
              </a:rPr>
              <a:t>The Leader/Director of the school, as well as those higher up in the hierarchy of the System/Organization, to promote an attempted planned Change, should develop their own plan-approach</a:t>
            </a:r>
            <a:endParaRPr lang="el-GR" sz="2400" dirty="0">
              <a:solidFill>
                <a:srgbClr val="0070C0"/>
              </a:solidFill>
              <a:latin typeface="Algerian" panose="04020705040A02060702" pitchFamily="82" charset="0"/>
            </a:endParaRPr>
          </a:p>
          <a:p>
            <a:pPr algn="ctr"/>
            <a:endParaRPr lang="el-GR" dirty="0">
              <a:solidFill>
                <a:srgbClr val="0070C0"/>
              </a:solidFill>
            </a:endParaRPr>
          </a:p>
        </p:txBody>
      </p:sp>
      <p:sp>
        <p:nvSpPr>
          <p:cNvPr id="4" name="Οβάλ 3">
            <a:extLst>
              <a:ext uri="{FF2B5EF4-FFF2-40B4-BE49-F238E27FC236}">
                <a16:creationId xmlns:a16="http://schemas.microsoft.com/office/drawing/2014/main" id="{7A1FEEE3-8E76-E289-F450-431A6AF05881}"/>
              </a:ext>
            </a:extLst>
          </p:cNvPr>
          <p:cNvSpPr/>
          <p:nvPr/>
        </p:nvSpPr>
        <p:spPr>
          <a:xfrm>
            <a:off x="2196444" y="933254"/>
            <a:ext cx="9309755" cy="1442301"/>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i="1" dirty="0">
                <a:solidFill>
                  <a:srgbClr val="002060"/>
                </a:solidFill>
                <a:latin typeface="Algerian" panose="04020705040A02060702" pitchFamily="82" charset="0"/>
              </a:rPr>
              <a:t>LET'S NOT FORGET THAT ...</a:t>
            </a:r>
            <a:endParaRPr lang="el-GR" sz="4000" i="1" dirty="0">
              <a:solidFill>
                <a:srgbClr val="002060"/>
              </a:solidFill>
            </a:endParaRPr>
          </a:p>
        </p:txBody>
      </p:sp>
    </p:spTree>
    <p:extLst>
      <p:ext uri="{BB962C8B-B14F-4D97-AF65-F5344CB8AC3E}">
        <p14:creationId xmlns:p14="http://schemas.microsoft.com/office/powerpoint/2010/main" val="50516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9C7EB3-A1EE-A3D5-05C1-2312F6B50D01}"/>
              </a:ext>
            </a:extLst>
          </p:cNvPr>
          <p:cNvSpPr>
            <a:spLocks noGrp="1"/>
          </p:cNvSpPr>
          <p:nvPr>
            <p:ph type="title"/>
          </p:nvPr>
        </p:nvSpPr>
        <p:spPr>
          <a:xfrm>
            <a:off x="859410" y="1075459"/>
            <a:ext cx="9538355" cy="1293028"/>
          </a:xfrm>
        </p:spPr>
        <p:txBody>
          <a:bodyPr>
            <a:noAutofit/>
          </a:bodyPr>
          <a:lstStyle/>
          <a:p>
            <a:pPr algn="ctr"/>
            <a:r>
              <a:rPr lang="en-US" dirty="0">
                <a:solidFill>
                  <a:srgbClr val="002060"/>
                </a:solidFill>
                <a:latin typeface="Algerian" panose="04020705040A02060702" pitchFamily="82" charset="0"/>
              </a:rPr>
              <a:t>processes for promoting innovations in secondary schools </a:t>
            </a:r>
            <a:endParaRPr lang="el-GR" dirty="0">
              <a:solidFill>
                <a:srgbClr val="002060"/>
              </a:solidFill>
            </a:endParaRPr>
          </a:p>
        </p:txBody>
      </p:sp>
      <p:sp>
        <p:nvSpPr>
          <p:cNvPr id="3" name="Θέση περιεχομένου 2">
            <a:extLst>
              <a:ext uri="{FF2B5EF4-FFF2-40B4-BE49-F238E27FC236}">
                <a16:creationId xmlns:a16="http://schemas.microsoft.com/office/drawing/2014/main" id="{E5C22F82-949F-4BFD-C448-801FF2743B8F}"/>
              </a:ext>
            </a:extLst>
          </p:cNvPr>
          <p:cNvSpPr>
            <a:spLocks noGrp="1"/>
          </p:cNvSpPr>
          <p:nvPr>
            <p:ph idx="1"/>
          </p:nvPr>
        </p:nvSpPr>
        <p:spPr/>
        <p:txBody>
          <a:bodyPr>
            <a:normAutofit/>
          </a:bodyPr>
          <a:lstStyle/>
          <a:p>
            <a:pPr>
              <a:buFont typeface="Wingdings" panose="05000000000000000000" pitchFamily="2" charset="2"/>
              <a:buChar char="Ø"/>
            </a:pPr>
            <a:endParaRPr lang="en-US" sz="2000" dirty="0">
              <a:solidFill>
                <a:srgbClr val="0070C0"/>
              </a:solidFill>
              <a:latin typeface="Algerian" panose="04020705040A02060702" pitchFamily="82" charset="0"/>
            </a:endParaRPr>
          </a:p>
          <a:p>
            <a:pPr>
              <a:buFont typeface="Wingdings" panose="05000000000000000000" pitchFamily="2" charset="2"/>
              <a:buChar char="Ø"/>
            </a:pPr>
            <a:r>
              <a:rPr lang="en-US" sz="2000" dirty="0">
                <a:solidFill>
                  <a:srgbClr val="0070C0"/>
                </a:solidFill>
                <a:latin typeface="Algerian" panose="04020705040A02060702" pitchFamily="82" charset="0"/>
              </a:rPr>
              <a:t>LEADER MUST first understand and accept the entire project himself/HERSELF</a:t>
            </a:r>
          </a:p>
          <a:p>
            <a:pPr>
              <a:buFont typeface="Wingdings" panose="05000000000000000000" pitchFamily="2" charset="2"/>
              <a:buChar char="Ø"/>
            </a:pPr>
            <a:r>
              <a:rPr lang="en-US" sz="2000" dirty="0">
                <a:solidFill>
                  <a:srgbClr val="0070C0"/>
                </a:solidFill>
                <a:latin typeface="Algerian" panose="04020705040A02060702" pitchFamily="82" charset="0"/>
              </a:rPr>
              <a:t>There should be a clear understanding of the vision and purpose among all those involved (LEADER – TEACHERS – STUDENTS – HIERARCY - PARENTS – LOCAL COMMUNITY)</a:t>
            </a:r>
          </a:p>
          <a:p>
            <a:pPr>
              <a:buFont typeface="Wingdings" panose="05000000000000000000" pitchFamily="2" charset="2"/>
              <a:buChar char="Ø"/>
            </a:pPr>
            <a:r>
              <a:rPr lang="en-US" sz="2000" dirty="0">
                <a:solidFill>
                  <a:srgbClr val="0070C0"/>
                </a:solidFill>
                <a:latin typeface="Algerian" panose="04020705040A02060702" pitchFamily="82" charset="0"/>
              </a:rPr>
              <a:t>the "benefit" of the success of the attempted Change MUST BE CLEAR to those involved with the aim of alleviating any doubts, fears, reactions and resistance</a:t>
            </a:r>
          </a:p>
          <a:p>
            <a:pPr>
              <a:buFont typeface="Wingdings" panose="05000000000000000000" pitchFamily="2" charset="2"/>
              <a:buChar char="Ø"/>
            </a:pPr>
            <a:r>
              <a:rPr lang="en-US" sz="2000" dirty="0">
                <a:solidFill>
                  <a:srgbClr val="0070C0"/>
                </a:solidFill>
                <a:latin typeface="Algerian" panose="04020705040A02060702" pitchFamily="82" charset="0"/>
              </a:rPr>
              <a:t>Create the Central Change Promotion Team, selecting the most suitable people to lead the entire effort</a:t>
            </a:r>
          </a:p>
          <a:p>
            <a:pPr>
              <a:buFont typeface="Wingdings" panose="05000000000000000000" pitchFamily="2" charset="2"/>
              <a:buChar char="Ø"/>
            </a:pPr>
            <a:endParaRPr lang="el-GR" sz="2000" dirty="0">
              <a:solidFill>
                <a:srgbClr val="0070C0"/>
              </a:solidFill>
            </a:endParaRPr>
          </a:p>
        </p:txBody>
      </p:sp>
    </p:spTree>
    <p:extLst>
      <p:ext uri="{BB962C8B-B14F-4D97-AF65-F5344CB8AC3E}">
        <p14:creationId xmlns:p14="http://schemas.microsoft.com/office/powerpoint/2010/main" val="1912241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C7D8A5-9706-B0A5-470E-4B210D4435F1}"/>
              </a:ext>
            </a:extLst>
          </p:cNvPr>
          <p:cNvSpPr>
            <a:spLocks noGrp="1"/>
          </p:cNvSpPr>
          <p:nvPr>
            <p:ph type="title"/>
          </p:nvPr>
        </p:nvSpPr>
        <p:spPr>
          <a:xfrm>
            <a:off x="1790700" y="901532"/>
            <a:ext cx="8610600" cy="1293028"/>
          </a:xfrm>
        </p:spPr>
        <p:txBody>
          <a:bodyPr/>
          <a:lstStyle/>
          <a:p>
            <a:pPr algn="ctr"/>
            <a:r>
              <a:rPr lang="en-US" i="1" dirty="0">
                <a:solidFill>
                  <a:srgbClr val="002060"/>
                </a:solidFill>
                <a:latin typeface="Algerian" panose="04020705040A02060702" pitchFamily="82" charset="0"/>
              </a:rPr>
              <a:t>organizational structure (I)</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79EC27D9-6174-D637-EE55-094DA3240639}"/>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It is not advisable to be crowded, so that it operates with procedures free from bureaucratic restrictions and burdens</a:t>
            </a:r>
          </a:p>
          <a:p>
            <a:pPr>
              <a:buFont typeface="Wingdings" panose="05000000000000000000" pitchFamily="2" charset="2"/>
              <a:buChar char="Ø"/>
            </a:pPr>
            <a:r>
              <a:rPr lang="en-US" sz="2000" dirty="0">
                <a:solidFill>
                  <a:srgbClr val="0070C0"/>
                </a:solidFill>
                <a:latin typeface="Algerian" panose="04020705040A02060702" pitchFamily="82" charset="0"/>
              </a:rPr>
              <a:t>The Central Team and Sub-Teams for promoting Change should be staffed with people with abilities, skills and strength (mental and physical) and with their expressed confidence in the entire process</a:t>
            </a:r>
          </a:p>
          <a:p>
            <a:pPr>
              <a:buFont typeface="Wingdings" panose="05000000000000000000" pitchFamily="2" charset="2"/>
              <a:buChar char="Ø"/>
            </a:pPr>
            <a:r>
              <a:rPr lang="en-US" sz="2000" dirty="0">
                <a:solidFill>
                  <a:srgbClr val="0070C0"/>
                </a:solidFill>
                <a:latin typeface="Algerian" panose="04020705040A02060702" pitchFamily="82" charset="0"/>
              </a:rPr>
              <a:t>elaboratION and adoption OF a program of actions with continuous evaluation and redesign - where deemed necessary</a:t>
            </a:r>
          </a:p>
          <a:p>
            <a:pPr>
              <a:buFont typeface="Wingdings" panose="05000000000000000000" pitchFamily="2" charset="2"/>
              <a:buChar char="Ø"/>
            </a:pPr>
            <a:r>
              <a:rPr lang="en-US" sz="2000" dirty="0">
                <a:solidFill>
                  <a:srgbClr val="0070C0"/>
                </a:solidFill>
                <a:latin typeface="Algerian" panose="04020705040A02060702" pitchFamily="82" charset="0"/>
              </a:rPr>
              <a:t>Planned promotional actions need to be organized for short periods of time, with small steps and "small breaks" to allow for redesign when necessary</a:t>
            </a:r>
          </a:p>
          <a:p>
            <a:pPr>
              <a:buFont typeface="Wingdings" panose="05000000000000000000" pitchFamily="2" charset="2"/>
              <a:buChar char="Ø"/>
            </a:pPr>
            <a:r>
              <a:rPr lang="en-US" sz="2000" dirty="0">
                <a:solidFill>
                  <a:srgbClr val="0070C0"/>
                </a:solidFill>
                <a:latin typeface="Algerian" panose="04020705040A02060702" pitchFamily="82" charset="0"/>
              </a:rPr>
              <a:t>The appropriate time, method and level should be chosen, either for any individual "conflicts", or for any "frontal conflict", or for "flexible revision" of approaches and content</a:t>
            </a:r>
          </a:p>
        </p:txBody>
      </p:sp>
    </p:spTree>
    <p:extLst>
      <p:ext uri="{BB962C8B-B14F-4D97-AF65-F5344CB8AC3E}">
        <p14:creationId xmlns:p14="http://schemas.microsoft.com/office/powerpoint/2010/main" val="151032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C3B234-8D08-B71A-9076-B5AD2DBBDDAC}"/>
              </a:ext>
            </a:extLst>
          </p:cNvPr>
          <p:cNvSpPr>
            <a:spLocks noGrp="1"/>
          </p:cNvSpPr>
          <p:nvPr>
            <p:ph type="title"/>
          </p:nvPr>
        </p:nvSpPr>
        <p:spPr>
          <a:xfrm>
            <a:off x="1896358" y="971762"/>
            <a:ext cx="8610600" cy="1293028"/>
          </a:xfrm>
        </p:spPr>
        <p:txBody>
          <a:bodyPr/>
          <a:lstStyle/>
          <a:p>
            <a:r>
              <a:rPr lang="en-US" i="1" dirty="0">
                <a:solidFill>
                  <a:srgbClr val="002060"/>
                </a:solidFill>
                <a:latin typeface="Algerian" panose="04020705040A02060702" pitchFamily="82" charset="0"/>
              </a:rPr>
              <a:t>organizational structure (II)</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0166333C-F2D0-F6B2-F23B-621B4D8A6A42}"/>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Identify the person in charge, the "chief/leader", who will play the role of representative in the entire project</a:t>
            </a:r>
          </a:p>
          <a:p>
            <a:pPr>
              <a:buFont typeface="Wingdings" panose="05000000000000000000" pitchFamily="2" charset="2"/>
              <a:buChar char="Ø"/>
            </a:pPr>
            <a:r>
              <a:rPr lang="en-US" sz="2000" dirty="0">
                <a:solidFill>
                  <a:srgbClr val="0070C0"/>
                </a:solidFill>
                <a:latin typeface="Algerian" panose="04020705040A02060702" pitchFamily="82" charset="0"/>
              </a:rPr>
              <a:t>Ensure the necessary infrastructure and resources - human and non-human - to promote the various actions of the entire project</a:t>
            </a:r>
          </a:p>
          <a:p>
            <a:pPr>
              <a:buFont typeface="Wingdings" panose="05000000000000000000" pitchFamily="2" charset="2"/>
              <a:buChar char="Ø"/>
            </a:pPr>
            <a:r>
              <a:rPr lang="en-US" sz="2000" dirty="0">
                <a:solidFill>
                  <a:srgbClr val="0070C0"/>
                </a:solidFill>
                <a:latin typeface="Algerian" panose="04020705040A02060702" pitchFamily="82" charset="0"/>
              </a:rPr>
              <a:t>organizE information campaigns, with discussions, exchange of opinions, resolution of doubts, dissemination of the positive results it will have on people - inside and outside the Organization - and in Society, by utilizing, for example, the Media, Technology, Social Networks, supporters with prestige in society - who are outside the Organization - and whatever else is deemed necessary and useful for dissemination of information</a:t>
            </a:r>
            <a:endParaRPr lang="el-GR" sz="2000" dirty="0">
              <a:solidFill>
                <a:srgbClr val="0070C0"/>
              </a:solidFill>
            </a:endParaRPr>
          </a:p>
        </p:txBody>
      </p:sp>
    </p:spTree>
    <p:extLst>
      <p:ext uri="{BB962C8B-B14F-4D97-AF65-F5344CB8AC3E}">
        <p14:creationId xmlns:p14="http://schemas.microsoft.com/office/powerpoint/2010/main" val="334505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4C79B-222C-9D0B-FEAF-0A01A3F272F1}"/>
              </a:ext>
            </a:extLst>
          </p:cNvPr>
          <p:cNvSpPr>
            <a:spLocks noGrp="1"/>
          </p:cNvSpPr>
          <p:nvPr>
            <p:ph type="title"/>
          </p:nvPr>
        </p:nvSpPr>
        <p:spPr>
          <a:xfrm>
            <a:off x="1604129" y="1075457"/>
            <a:ext cx="8610600" cy="1293028"/>
          </a:xfrm>
        </p:spPr>
        <p:txBody>
          <a:bodyPr/>
          <a:lstStyle/>
          <a:p>
            <a:pPr algn="ctr"/>
            <a:r>
              <a:rPr lang="en-US" i="1" dirty="0">
                <a:solidFill>
                  <a:srgbClr val="002060"/>
                </a:solidFill>
                <a:latin typeface="Algerian" panose="04020705040A02060702" pitchFamily="82" charset="0"/>
              </a:rPr>
              <a:t>contingency plan</a:t>
            </a:r>
            <a:endParaRPr lang="el-GR" i="1" dirty="0">
              <a:solidFill>
                <a:srgbClr val="002060"/>
              </a:solidFill>
            </a:endParaRPr>
          </a:p>
        </p:txBody>
      </p:sp>
      <p:sp>
        <p:nvSpPr>
          <p:cNvPr id="3" name="Θέση περιεχομένου 2">
            <a:extLst>
              <a:ext uri="{FF2B5EF4-FFF2-40B4-BE49-F238E27FC236}">
                <a16:creationId xmlns:a16="http://schemas.microsoft.com/office/drawing/2014/main" id="{6363642F-3275-A342-F4B5-467F89F94BB9}"/>
              </a:ext>
            </a:extLst>
          </p:cNvPr>
          <p:cNvSpPr>
            <a:spLocks noGrp="1"/>
          </p:cNvSpPr>
          <p:nvPr>
            <p:ph idx="1"/>
          </p:nvPr>
        </p:nvSpPr>
        <p:spPr>
          <a:xfrm>
            <a:off x="685800" y="2703608"/>
            <a:ext cx="10820400" cy="4024125"/>
          </a:xfrm>
        </p:spPr>
        <p:txBody>
          <a:bodyPr>
            <a:normAutofit/>
          </a:bodyPr>
          <a:lstStyle/>
          <a:p>
            <a:pPr>
              <a:buFont typeface="Wingdings" panose="05000000000000000000" pitchFamily="2" charset="2"/>
              <a:buChar char="Ø"/>
            </a:pPr>
            <a:r>
              <a:rPr lang="en-US" sz="2000" dirty="0">
                <a:solidFill>
                  <a:srgbClr val="0070C0"/>
                </a:solidFill>
                <a:latin typeface="Algerian" panose="04020705040A02060702" pitchFamily="82" charset="0"/>
              </a:rPr>
              <a:t>An initial assessment of risks-threats to the success of the reform should be made and alternative ways of managing them should be recorded</a:t>
            </a:r>
          </a:p>
          <a:p>
            <a:pPr>
              <a:buFont typeface="Wingdings" panose="05000000000000000000" pitchFamily="2" charset="2"/>
              <a:buChar char="Ø"/>
            </a:pPr>
            <a:r>
              <a:rPr lang="en-US" sz="2000" dirty="0">
                <a:solidFill>
                  <a:srgbClr val="0070C0"/>
                </a:solidFill>
                <a:latin typeface="Algerian" panose="04020705040A02060702" pitchFamily="82" charset="0"/>
              </a:rPr>
              <a:t>utilization OF the stakeholders at the grassroots level of the Organization/school (e.g. ordinary teachers, students, parents) in the process of promoting changes and demonstrate confidence in their potential, abilities and skills</a:t>
            </a:r>
          </a:p>
          <a:p>
            <a:pPr>
              <a:buFont typeface="Wingdings" panose="05000000000000000000" pitchFamily="2" charset="2"/>
              <a:buChar char="Ø"/>
            </a:pPr>
            <a:endParaRPr lang="el-GR" sz="2000" dirty="0">
              <a:solidFill>
                <a:srgbClr val="0070C0"/>
              </a:solidFill>
            </a:endParaRPr>
          </a:p>
        </p:txBody>
      </p:sp>
    </p:spTree>
    <p:extLst>
      <p:ext uri="{BB962C8B-B14F-4D97-AF65-F5344CB8AC3E}">
        <p14:creationId xmlns:p14="http://schemas.microsoft.com/office/powerpoint/2010/main" val="272134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66D2307-16A0-4A1C-1550-38CE6987B3CC}"/>
              </a:ext>
            </a:extLst>
          </p:cNvPr>
          <p:cNvSpPr>
            <a:spLocks noGrp="1"/>
          </p:cNvSpPr>
          <p:nvPr>
            <p:ph idx="1"/>
          </p:nvPr>
        </p:nvSpPr>
        <p:spPr/>
        <p:txBody>
          <a:bodyPr>
            <a:normAutofit/>
          </a:bodyPr>
          <a:lstStyle/>
          <a:p>
            <a:pPr marL="0" indent="0">
              <a:buNone/>
            </a:pPr>
            <a:r>
              <a:rPr lang="en-US" sz="4000" dirty="0">
                <a:solidFill>
                  <a:srgbClr val="0070C0"/>
                </a:solidFill>
                <a:latin typeface="Algerian" panose="04020705040A02060702" pitchFamily="82" charset="0"/>
              </a:rPr>
              <a:t>In any case, people promoting change should keep in mind that if the entire project seems to have characteristics of "chaos", this is also an expected situation after any Change project in an Organization/school</a:t>
            </a:r>
            <a:endParaRPr lang="el-GR" sz="4000" dirty="0">
              <a:solidFill>
                <a:srgbClr val="0070C0"/>
              </a:solidFill>
            </a:endParaRPr>
          </a:p>
        </p:txBody>
      </p:sp>
    </p:spTree>
    <p:extLst>
      <p:ext uri="{BB962C8B-B14F-4D97-AF65-F5344CB8AC3E}">
        <p14:creationId xmlns:p14="http://schemas.microsoft.com/office/powerpoint/2010/main" val="3147353379"/>
      </p:ext>
    </p:extLst>
  </p:cSld>
  <p:clrMapOvr>
    <a:masterClrMapping/>
  </p:clrMapOvr>
</p:sld>
</file>

<file path=ppt/theme/theme1.xml><?xml version="1.0" encoding="utf-8"?>
<a:theme xmlns:a="http://schemas.openxmlformats.org/drawingml/2006/main" name="ΙΧΝΟΣ ΑΤΜΟΥ">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TM04033937[[fn=ΙΧΝΟΣ ΑΤΜΟΥ]]</Template>
  <TotalTime>178</TotalTime>
  <Words>1378</Words>
  <Application>Microsoft Office PowerPoint</Application>
  <PresentationFormat>Panorámica</PresentationFormat>
  <Paragraphs>67</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Algerian</vt:lpstr>
      <vt:lpstr>Arial</vt:lpstr>
      <vt:lpstr>Century Gothic</vt:lpstr>
      <vt:lpstr>Times New Roman</vt:lpstr>
      <vt:lpstr>Wingdings</vt:lpstr>
      <vt:lpstr>ΙΧΝΟΣ ΑΤΜΟΥ</vt:lpstr>
      <vt:lpstr>THE APPROPRIATE CHOICE OF APPROACHES TO PROMOTE CHANGES AND REFORMS IN GREEK SECONDARY SCHOOLS</vt:lpstr>
      <vt:lpstr>The Role of Leadership</vt:lpstr>
      <vt:lpstr>Other factors that determine the choice of the appropriate approach</vt:lpstr>
      <vt:lpstr>Presentación de PowerPoint</vt:lpstr>
      <vt:lpstr>processes for promoting innovations in secondary schools </vt:lpstr>
      <vt:lpstr>organizational structure (I)</vt:lpstr>
      <vt:lpstr>organizational structure (II)</vt:lpstr>
      <vt:lpstr>contingency plan</vt:lpstr>
      <vt:lpstr>Presentación de PowerPoint</vt:lpstr>
      <vt:lpstr>Criticisms and Doubts</vt:lpstr>
      <vt:lpstr>reasons that seem to hinder the implementation of attempted changes</vt:lpstr>
      <vt:lpstr>Presentación de PowerPoint</vt:lpstr>
      <vt:lpstr>Presentación de PowerPoint</vt:lpstr>
      <vt:lpstr>Presentación de PowerPoint</vt:lpstr>
      <vt:lpstr>Summary</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ΓΕΡΑΣΙΜΟΣ</dc:creator>
  <cp:lastModifiedBy>Ramón Ruiz</cp:lastModifiedBy>
  <cp:revision>55</cp:revision>
  <dcterms:created xsi:type="dcterms:W3CDTF">2025-05-22T20:45:34Z</dcterms:created>
  <dcterms:modified xsi:type="dcterms:W3CDTF">2025-07-07T16:18:33Z</dcterms:modified>
</cp:coreProperties>
</file>